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8" r:id="rId5"/>
    <p:sldId id="279" r:id="rId6"/>
    <p:sldId id="280" r:id="rId7"/>
    <p:sldId id="281" r:id="rId8"/>
    <p:sldId id="282" r:id="rId9"/>
    <p:sldId id="283"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4BADC-CA5A-4D94-8089-BEA19DAC48A2}" v="21" dt="2023-10-10T07:29:34.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000" dirty="0"/>
              <a:t>Flight Booking System</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187184" y="4261104"/>
            <a:ext cx="4806069" cy="852640"/>
          </a:xfrm>
        </p:spPr>
        <p:txBody>
          <a:bodyPr>
            <a:normAutofit fontScale="70000" lnSpcReduction="20000"/>
          </a:bodyPr>
          <a:lstStyle/>
          <a:p>
            <a:pPr algn="l"/>
            <a:r>
              <a:rPr lang="en-IN" sz="2600" dirty="0"/>
              <a:t>Ishaan Agarwal (RA2211003010869)</a:t>
            </a:r>
          </a:p>
          <a:p>
            <a:pPr algn="l"/>
            <a:r>
              <a:rPr lang="en-IN" sz="2600" dirty="0"/>
              <a:t>Shreshtha Srivastava (RA2211003010872)</a:t>
            </a:r>
          </a:p>
          <a:p>
            <a:pPr algn="l"/>
            <a:endParaRPr lang="en-IN" dirty="0"/>
          </a:p>
        </p:txBody>
      </p:sp>
      <p:pic>
        <p:nvPicPr>
          <p:cNvPr id="13" name="Graphic 13" descr="Take Off outline">
            <a:extLst>
              <a:ext uri="{FF2B5EF4-FFF2-40B4-BE49-F238E27FC236}">
                <a16:creationId xmlns:a16="http://schemas.microsoft.com/office/drawing/2014/main" id="{B2C25A89-A8CC-2E01-7FDB-75BCF85B09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2062" y="1406102"/>
            <a:ext cx="1645454" cy="1645454"/>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87C2E-3D7D-8FA9-18B4-742FE5D49C82}"/>
              </a:ext>
            </a:extLst>
          </p:cNvPr>
          <p:cNvPicPr>
            <a:picLocks noChangeAspect="1"/>
          </p:cNvPicPr>
          <p:nvPr/>
        </p:nvPicPr>
        <p:blipFill rotWithShape="1">
          <a:blip r:embed="rId2"/>
          <a:srcRect b="1839"/>
          <a:stretch/>
        </p:blipFill>
        <p:spPr>
          <a:xfrm>
            <a:off x="567211" y="220702"/>
            <a:ext cx="11057578" cy="6243893"/>
          </a:xfrm>
          <a:prstGeom prst="rect">
            <a:avLst/>
          </a:prstGeom>
        </p:spPr>
      </p:pic>
    </p:spTree>
    <p:extLst>
      <p:ext uri="{BB962C8B-B14F-4D97-AF65-F5344CB8AC3E}">
        <p14:creationId xmlns:p14="http://schemas.microsoft.com/office/powerpoint/2010/main" val="178229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D1590-906A-0C0F-874D-B18C71FBFABB}"/>
              </a:ext>
            </a:extLst>
          </p:cNvPr>
          <p:cNvPicPr>
            <a:picLocks noChangeAspect="1"/>
          </p:cNvPicPr>
          <p:nvPr/>
        </p:nvPicPr>
        <p:blipFill>
          <a:blip r:embed="rId2"/>
          <a:stretch>
            <a:fillRect/>
          </a:stretch>
        </p:blipFill>
        <p:spPr>
          <a:xfrm>
            <a:off x="616745" y="277857"/>
            <a:ext cx="10958510" cy="6302286"/>
          </a:xfrm>
          <a:prstGeom prst="rect">
            <a:avLst/>
          </a:prstGeom>
        </p:spPr>
      </p:pic>
    </p:spTree>
    <p:extLst>
      <p:ext uri="{BB962C8B-B14F-4D97-AF65-F5344CB8AC3E}">
        <p14:creationId xmlns:p14="http://schemas.microsoft.com/office/powerpoint/2010/main" val="2898514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CFE3D-A4DD-D1DC-A3D8-00FCAD901936}"/>
              </a:ext>
            </a:extLst>
          </p:cNvPr>
          <p:cNvPicPr>
            <a:picLocks noChangeAspect="1"/>
          </p:cNvPicPr>
          <p:nvPr/>
        </p:nvPicPr>
        <p:blipFill>
          <a:blip r:embed="rId2"/>
          <a:stretch>
            <a:fillRect/>
          </a:stretch>
        </p:blipFill>
        <p:spPr>
          <a:xfrm>
            <a:off x="639607" y="395977"/>
            <a:ext cx="10912786" cy="6066046"/>
          </a:xfrm>
          <a:prstGeom prst="rect">
            <a:avLst/>
          </a:prstGeom>
        </p:spPr>
      </p:pic>
    </p:spTree>
    <p:extLst>
      <p:ext uri="{BB962C8B-B14F-4D97-AF65-F5344CB8AC3E}">
        <p14:creationId xmlns:p14="http://schemas.microsoft.com/office/powerpoint/2010/main" val="70253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85C5-CB9A-4E8B-226D-0D86ABFA3864}"/>
              </a:ext>
            </a:extLst>
          </p:cNvPr>
          <p:cNvSpPr>
            <a:spLocks noGrp="1"/>
          </p:cNvSpPr>
          <p:nvPr>
            <p:ph type="title"/>
          </p:nvPr>
        </p:nvSpPr>
        <p:spPr/>
        <p:txBody>
          <a:bodyPr>
            <a:normAutofit/>
          </a:bodyPr>
          <a:lstStyle/>
          <a:p>
            <a:r>
              <a:rPr lang="en-GB" sz="4400" b="1" u="sng" dirty="0">
                <a:effectLst/>
                <a:latin typeface="Calibri" panose="020F0502020204030204" pitchFamily="34" charset="0"/>
                <a:ea typeface="Calibri" panose="020F0502020204030204" pitchFamily="34" charset="0"/>
              </a:rPr>
              <a:t>OUTPUTS:</a:t>
            </a:r>
            <a:endParaRPr lang="en-IN" sz="4400" dirty="0"/>
          </a:p>
        </p:txBody>
      </p:sp>
      <p:sp>
        <p:nvSpPr>
          <p:cNvPr id="3" name="Content Placeholder 2">
            <a:extLst>
              <a:ext uri="{FF2B5EF4-FFF2-40B4-BE49-F238E27FC236}">
                <a16:creationId xmlns:a16="http://schemas.microsoft.com/office/drawing/2014/main" id="{4F786FE3-F4EE-797F-66DF-1531839DD41A}"/>
              </a:ext>
            </a:extLst>
          </p:cNvPr>
          <p:cNvSpPr>
            <a:spLocks noGrp="1"/>
          </p:cNvSpPr>
          <p:nvPr>
            <p:ph idx="1"/>
          </p:nvPr>
        </p:nvSpPr>
        <p:spPr/>
        <p:txBody>
          <a:bodyPr/>
          <a:lstStyle/>
          <a:p>
            <a:r>
              <a:rPr lang="en-GB" sz="2400" b="1" dirty="0">
                <a:effectLst/>
                <a:latin typeface="Calibri" panose="020F0502020204030204" pitchFamily="34" charset="0"/>
                <a:ea typeface="Calibri" panose="020F0502020204030204" pitchFamily="34" charset="0"/>
              </a:rPr>
              <a:t>Viewing a passenger’s ticket: </a:t>
            </a:r>
            <a:endParaRPr lang="en-IN" sz="2400" dirty="0">
              <a:effectLst/>
              <a:latin typeface="Arial" panose="020B0604020202020204" pitchFamily="34" charset="0"/>
              <a:ea typeface="Arial" panose="020B0604020202020204" pitchFamily="34" charset="0"/>
            </a:endParaRPr>
          </a:p>
          <a:p>
            <a:endParaRPr lang="en-IN" dirty="0"/>
          </a:p>
        </p:txBody>
      </p:sp>
      <p:pic>
        <p:nvPicPr>
          <p:cNvPr id="4" name="image8.jpg">
            <a:extLst>
              <a:ext uri="{FF2B5EF4-FFF2-40B4-BE49-F238E27FC236}">
                <a16:creationId xmlns:a16="http://schemas.microsoft.com/office/drawing/2014/main" id="{AD5493E4-A5DD-031F-2776-E44D715F4AE3}"/>
              </a:ext>
            </a:extLst>
          </p:cNvPr>
          <p:cNvPicPr/>
          <p:nvPr/>
        </p:nvPicPr>
        <p:blipFill>
          <a:blip r:embed="rId2"/>
          <a:srcRect/>
          <a:stretch>
            <a:fillRect/>
          </a:stretch>
        </p:blipFill>
        <p:spPr>
          <a:xfrm>
            <a:off x="5943600" y="2023065"/>
            <a:ext cx="4593265" cy="4388368"/>
          </a:xfrm>
          <a:prstGeom prst="rect">
            <a:avLst/>
          </a:prstGeom>
          <a:ln/>
        </p:spPr>
      </p:pic>
    </p:spTree>
    <p:extLst>
      <p:ext uri="{BB962C8B-B14F-4D97-AF65-F5344CB8AC3E}">
        <p14:creationId xmlns:p14="http://schemas.microsoft.com/office/powerpoint/2010/main" val="3889164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4F72-6661-FB42-DF29-149523B6AEC1}"/>
              </a:ext>
            </a:extLst>
          </p:cNvPr>
          <p:cNvSpPr>
            <a:spLocks noGrp="1"/>
          </p:cNvSpPr>
          <p:nvPr>
            <p:ph type="ctrTitle"/>
          </p:nvPr>
        </p:nvSpPr>
        <p:spPr>
          <a:xfrm>
            <a:off x="1073887" y="958784"/>
            <a:ext cx="9300903" cy="1196699"/>
          </a:xfrm>
        </p:spPr>
        <p:txBody>
          <a:bodyPr/>
          <a:lstStyle/>
          <a:p>
            <a:pPr algn="l"/>
            <a:r>
              <a:rPr lang="en-GB" sz="1800" b="1" dirty="0">
                <a:effectLst/>
                <a:latin typeface="Calibri" panose="020F0502020204030204" pitchFamily="34" charset="0"/>
                <a:ea typeface="Calibri" panose="020F0502020204030204" pitchFamily="34" charset="0"/>
              </a:rPr>
              <a:t>Changing the timings of the flight:</a:t>
            </a:r>
            <a:br>
              <a:rPr lang="en-IN" sz="1800" dirty="0">
                <a:effectLst/>
                <a:latin typeface="Arial" panose="020B0604020202020204" pitchFamily="34" charset="0"/>
                <a:ea typeface="Arial" panose="020B0604020202020204" pitchFamily="34" charset="0"/>
              </a:rPr>
            </a:br>
            <a:endParaRPr lang="en-IN" dirty="0"/>
          </a:p>
        </p:txBody>
      </p:sp>
      <p:pic>
        <p:nvPicPr>
          <p:cNvPr id="4" name="image15.jpg">
            <a:extLst>
              <a:ext uri="{FF2B5EF4-FFF2-40B4-BE49-F238E27FC236}">
                <a16:creationId xmlns:a16="http://schemas.microsoft.com/office/drawing/2014/main" id="{29530468-DB91-1E23-27D9-0BA163AA94A7}"/>
              </a:ext>
            </a:extLst>
          </p:cNvPr>
          <p:cNvPicPr/>
          <p:nvPr/>
        </p:nvPicPr>
        <p:blipFill>
          <a:blip r:embed="rId2"/>
          <a:srcRect/>
          <a:stretch>
            <a:fillRect/>
          </a:stretch>
        </p:blipFill>
        <p:spPr>
          <a:xfrm>
            <a:off x="5486402" y="855385"/>
            <a:ext cx="5334958" cy="4907462"/>
          </a:xfrm>
          <a:prstGeom prst="rect">
            <a:avLst/>
          </a:prstGeom>
          <a:ln/>
        </p:spPr>
      </p:pic>
    </p:spTree>
    <p:extLst>
      <p:ext uri="{BB962C8B-B14F-4D97-AF65-F5344CB8AC3E}">
        <p14:creationId xmlns:p14="http://schemas.microsoft.com/office/powerpoint/2010/main" val="364910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6.jpg">
            <a:extLst>
              <a:ext uri="{FF2B5EF4-FFF2-40B4-BE49-F238E27FC236}">
                <a16:creationId xmlns:a16="http://schemas.microsoft.com/office/drawing/2014/main" id="{7BD27AB6-659C-B755-F8E8-A3C276875B05}"/>
              </a:ext>
            </a:extLst>
          </p:cNvPr>
          <p:cNvPicPr/>
          <p:nvPr/>
        </p:nvPicPr>
        <p:blipFill>
          <a:blip r:embed="rId2"/>
          <a:srcRect/>
          <a:stretch>
            <a:fillRect/>
          </a:stretch>
        </p:blipFill>
        <p:spPr>
          <a:xfrm>
            <a:off x="1167845" y="863600"/>
            <a:ext cx="5998499" cy="3714748"/>
          </a:xfrm>
          <a:prstGeom prst="rect">
            <a:avLst/>
          </a:prstGeom>
          <a:ln/>
        </p:spPr>
      </p:pic>
      <p:pic>
        <p:nvPicPr>
          <p:cNvPr id="5" name="image7.jpg">
            <a:extLst>
              <a:ext uri="{FF2B5EF4-FFF2-40B4-BE49-F238E27FC236}">
                <a16:creationId xmlns:a16="http://schemas.microsoft.com/office/drawing/2014/main" id="{8B3EE65D-8C83-BC20-EA9D-DA7197B36EA7}"/>
              </a:ext>
            </a:extLst>
          </p:cNvPr>
          <p:cNvPicPr/>
          <p:nvPr/>
        </p:nvPicPr>
        <p:blipFill>
          <a:blip r:embed="rId3"/>
          <a:srcRect t="2909"/>
          <a:stretch>
            <a:fillRect/>
          </a:stretch>
        </p:blipFill>
        <p:spPr>
          <a:xfrm>
            <a:off x="7666074" y="1116419"/>
            <a:ext cx="3686618" cy="2902687"/>
          </a:xfrm>
          <a:prstGeom prst="rect">
            <a:avLst/>
          </a:prstGeom>
          <a:ln/>
        </p:spPr>
      </p:pic>
    </p:spTree>
    <p:extLst>
      <p:ext uri="{BB962C8B-B14F-4D97-AF65-F5344CB8AC3E}">
        <p14:creationId xmlns:p14="http://schemas.microsoft.com/office/powerpoint/2010/main" val="106824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06AE-37B8-3C1E-0764-D72D8E0BC88F}"/>
              </a:ext>
            </a:extLst>
          </p:cNvPr>
          <p:cNvSpPr>
            <a:spLocks noGrp="1"/>
          </p:cNvSpPr>
          <p:nvPr>
            <p:ph type="title"/>
          </p:nvPr>
        </p:nvSpPr>
        <p:spPr/>
        <p:txBody>
          <a:bodyPr/>
          <a:lstStyle/>
          <a:p>
            <a:pPr algn="l"/>
            <a:r>
              <a:rPr lang="en-GB" sz="1800" b="1" dirty="0">
                <a:effectLst/>
                <a:latin typeface="Calibri" panose="020F0502020204030204" pitchFamily="34" charset="0"/>
                <a:ea typeface="Calibri" panose="020F0502020204030204" pitchFamily="34" charset="0"/>
              </a:rPr>
              <a:t>Adding a new passenger if the flight has vacant seats:</a:t>
            </a:r>
            <a:br>
              <a:rPr lang="en-IN" sz="1800" dirty="0">
                <a:effectLst/>
                <a:latin typeface="Arial" panose="020B0604020202020204" pitchFamily="34" charset="0"/>
                <a:ea typeface="Arial" panose="020B0604020202020204" pitchFamily="34" charset="0"/>
              </a:rPr>
            </a:br>
            <a:endParaRPr lang="en-IN" dirty="0"/>
          </a:p>
        </p:txBody>
      </p:sp>
      <p:pic>
        <p:nvPicPr>
          <p:cNvPr id="4" name="image2.jpg">
            <a:extLst>
              <a:ext uri="{FF2B5EF4-FFF2-40B4-BE49-F238E27FC236}">
                <a16:creationId xmlns:a16="http://schemas.microsoft.com/office/drawing/2014/main" id="{0D47361F-1832-3BF1-7969-58F06527C27A}"/>
              </a:ext>
            </a:extLst>
          </p:cNvPr>
          <p:cNvPicPr>
            <a:picLocks noGrp="1"/>
          </p:cNvPicPr>
          <p:nvPr>
            <p:ph idx="1"/>
          </p:nvPr>
        </p:nvPicPr>
        <p:blipFill>
          <a:blip r:embed="rId2"/>
          <a:srcRect/>
          <a:stretch>
            <a:fillRect/>
          </a:stretch>
        </p:blipFill>
        <p:spPr>
          <a:xfrm>
            <a:off x="924443" y="1866900"/>
            <a:ext cx="4333875" cy="3714750"/>
          </a:xfrm>
          <a:prstGeom prst="rect">
            <a:avLst/>
          </a:prstGeom>
          <a:ln/>
        </p:spPr>
      </p:pic>
      <p:pic>
        <p:nvPicPr>
          <p:cNvPr id="5" name="image19.jpg">
            <a:extLst>
              <a:ext uri="{FF2B5EF4-FFF2-40B4-BE49-F238E27FC236}">
                <a16:creationId xmlns:a16="http://schemas.microsoft.com/office/drawing/2014/main" id="{ACBDEAAE-E146-F0F3-13DD-1ABA22906581}"/>
              </a:ext>
            </a:extLst>
          </p:cNvPr>
          <p:cNvPicPr/>
          <p:nvPr/>
        </p:nvPicPr>
        <p:blipFill>
          <a:blip r:embed="rId3"/>
          <a:srcRect/>
          <a:stretch>
            <a:fillRect/>
          </a:stretch>
        </p:blipFill>
        <p:spPr>
          <a:xfrm>
            <a:off x="6090676" y="2062716"/>
            <a:ext cx="5360153" cy="3048590"/>
          </a:xfrm>
          <a:prstGeom prst="rect">
            <a:avLst/>
          </a:prstGeom>
          <a:ln/>
        </p:spPr>
      </p:pic>
    </p:spTree>
    <p:extLst>
      <p:ext uri="{BB962C8B-B14F-4D97-AF65-F5344CB8AC3E}">
        <p14:creationId xmlns:p14="http://schemas.microsoft.com/office/powerpoint/2010/main" val="3665537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54BE-EE36-6D01-E452-27EBF768C811}"/>
              </a:ext>
            </a:extLst>
          </p:cNvPr>
          <p:cNvSpPr>
            <a:spLocks noGrp="1"/>
          </p:cNvSpPr>
          <p:nvPr>
            <p:ph type="title"/>
          </p:nvPr>
        </p:nvSpPr>
        <p:spPr/>
        <p:txBody>
          <a:bodyPr/>
          <a:lstStyle/>
          <a:p>
            <a:pPr algn="l"/>
            <a:r>
              <a:rPr lang="en-GB" sz="1800" b="1" dirty="0">
                <a:effectLst/>
                <a:latin typeface="Calibri" panose="020F0502020204030204" pitchFamily="34" charset="0"/>
                <a:ea typeface="Calibri" panose="020F0502020204030204" pitchFamily="34" charset="0"/>
              </a:rPr>
              <a:t>Changing the phone number of a passenger:</a:t>
            </a:r>
            <a:br>
              <a:rPr lang="en-IN" sz="1800" dirty="0">
                <a:effectLst/>
                <a:latin typeface="Arial" panose="020B0604020202020204" pitchFamily="34" charset="0"/>
                <a:ea typeface="Arial" panose="020B0604020202020204" pitchFamily="34" charset="0"/>
              </a:rPr>
            </a:br>
            <a:endParaRPr lang="en-IN" dirty="0"/>
          </a:p>
        </p:txBody>
      </p:sp>
      <p:pic>
        <p:nvPicPr>
          <p:cNvPr id="4" name="image5.jpg">
            <a:extLst>
              <a:ext uri="{FF2B5EF4-FFF2-40B4-BE49-F238E27FC236}">
                <a16:creationId xmlns:a16="http://schemas.microsoft.com/office/drawing/2014/main" id="{2B53D758-16B3-D219-5E64-AB8A6BDC6B4D}"/>
              </a:ext>
            </a:extLst>
          </p:cNvPr>
          <p:cNvPicPr>
            <a:picLocks noGrp="1"/>
          </p:cNvPicPr>
          <p:nvPr>
            <p:ph idx="1"/>
          </p:nvPr>
        </p:nvPicPr>
        <p:blipFill>
          <a:blip r:embed="rId2"/>
          <a:srcRect/>
          <a:stretch>
            <a:fillRect/>
          </a:stretch>
        </p:blipFill>
        <p:spPr>
          <a:xfrm>
            <a:off x="818102" y="1156513"/>
            <a:ext cx="4632857" cy="2862594"/>
          </a:xfrm>
          <a:prstGeom prst="rect">
            <a:avLst/>
          </a:prstGeom>
          <a:ln/>
        </p:spPr>
      </p:pic>
      <p:pic>
        <p:nvPicPr>
          <p:cNvPr id="5" name="image6.jpg">
            <a:extLst>
              <a:ext uri="{FF2B5EF4-FFF2-40B4-BE49-F238E27FC236}">
                <a16:creationId xmlns:a16="http://schemas.microsoft.com/office/drawing/2014/main" id="{50B9497D-6A35-E62E-E36B-427C682F3A86}"/>
              </a:ext>
            </a:extLst>
          </p:cNvPr>
          <p:cNvPicPr/>
          <p:nvPr/>
        </p:nvPicPr>
        <p:blipFill>
          <a:blip r:embed="rId3"/>
          <a:srcRect/>
          <a:stretch>
            <a:fillRect/>
          </a:stretch>
        </p:blipFill>
        <p:spPr>
          <a:xfrm>
            <a:off x="7049386" y="1077988"/>
            <a:ext cx="4486940" cy="3100608"/>
          </a:xfrm>
          <a:prstGeom prst="rect">
            <a:avLst/>
          </a:prstGeom>
          <a:ln/>
        </p:spPr>
      </p:pic>
      <p:pic>
        <p:nvPicPr>
          <p:cNvPr id="6" name="image21.jpg">
            <a:extLst>
              <a:ext uri="{FF2B5EF4-FFF2-40B4-BE49-F238E27FC236}">
                <a16:creationId xmlns:a16="http://schemas.microsoft.com/office/drawing/2014/main" id="{4F583BFA-D7AA-5FC1-1D99-0CE721E284B7}"/>
              </a:ext>
            </a:extLst>
          </p:cNvPr>
          <p:cNvPicPr/>
          <p:nvPr/>
        </p:nvPicPr>
        <p:blipFill>
          <a:blip r:embed="rId4"/>
          <a:srcRect/>
          <a:stretch>
            <a:fillRect/>
          </a:stretch>
        </p:blipFill>
        <p:spPr>
          <a:xfrm>
            <a:off x="3391787" y="4423144"/>
            <a:ext cx="5404994" cy="2076135"/>
          </a:xfrm>
          <a:prstGeom prst="rect">
            <a:avLst/>
          </a:prstGeom>
          <a:ln/>
        </p:spPr>
      </p:pic>
    </p:spTree>
    <p:extLst>
      <p:ext uri="{BB962C8B-B14F-4D97-AF65-F5344CB8AC3E}">
        <p14:creationId xmlns:p14="http://schemas.microsoft.com/office/powerpoint/2010/main" val="383213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FA4D-9BE5-40DE-2103-87167897AA9D}"/>
              </a:ext>
            </a:extLst>
          </p:cNvPr>
          <p:cNvSpPr>
            <a:spLocks noGrp="1"/>
          </p:cNvSpPr>
          <p:nvPr>
            <p:ph type="title"/>
          </p:nvPr>
        </p:nvSpPr>
        <p:spPr/>
        <p:txBody>
          <a:bodyPr/>
          <a:lstStyle/>
          <a:p>
            <a:pPr algn="l"/>
            <a:r>
              <a:rPr lang="en-GB" sz="1800" b="1">
                <a:effectLst/>
                <a:latin typeface="Calibri" panose="020F0502020204030204" pitchFamily="34" charset="0"/>
                <a:ea typeface="Calibri" panose="020F0502020204030204" pitchFamily="34" charset="0"/>
              </a:rPr>
              <a:t>Cancelling a passenger’s ticket:</a:t>
            </a:r>
            <a:br>
              <a:rPr lang="en-IN" sz="1800">
                <a:effectLst/>
                <a:latin typeface="Arial" panose="020B0604020202020204" pitchFamily="34" charset="0"/>
                <a:ea typeface="Arial" panose="020B0604020202020204" pitchFamily="34" charset="0"/>
              </a:rPr>
            </a:br>
            <a:endParaRPr lang="en-IN" dirty="0"/>
          </a:p>
        </p:txBody>
      </p:sp>
      <p:pic>
        <p:nvPicPr>
          <p:cNvPr id="4" name="image9.jpg">
            <a:extLst>
              <a:ext uri="{FF2B5EF4-FFF2-40B4-BE49-F238E27FC236}">
                <a16:creationId xmlns:a16="http://schemas.microsoft.com/office/drawing/2014/main" id="{25F16238-425D-07A8-BA8F-B9EAC97F10FF}"/>
              </a:ext>
            </a:extLst>
          </p:cNvPr>
          <p:cNvPicPr/>
          <p:nvPr/>
        </p:nvPicPr>
        <p:blipFill>
          <a:blip r:embed="rId2"/>
          <a:srcRect/>
          <a:stretch>
            <a:fillRect/>
          </a:stretch>
        </p:blipFill>
        <p:spPr>
          <a:xfrm>
            <a:off x="924443" y="1425649"/>
            <a:ext cx="4419054" cy="2625356"/>
          </a:xfrm>
          <a:prstGeom prst="rect">
            <a:avLst/>
          </a:prstGeom>
          <a:ln/>
        </p:spPr>
      </p:pic>
      <p:pic>
        <p:nvPicPr>
          <p:cNvPr id="5" name="image11.jpg">
            <a:extLst>
              <a:ext uri="{FF2B5EF4-FFF2-40B4-BE49-F238E27FC236}">
                <a16:creationId xmlns:a16="http://schemas.microsoft.com/office/drawing/2014/main" id="{8D907217-CCE3-AA86-6CF5-FF532BA8C50C}"/>
              </a:ext>
            </a:extLst>
          </p:cNvPr>
          <p:cNvPicPr/>
          <p:nvPr/>
        </p:nvPicPr>
        <p:blipFill>
          <a:blip r:embed="rId3"/>
          <a:srcRect/>
          <a:stretch>
            <a:fillRect/>
          </a:stretch>
        </p:blipFill>
        <p:spPr>
          <a:xfrm>
            <a:off x="6269104" y="1425650"/>
            <a:ext cx="4913392" cy="2625355"/>
          </a:xfrm>
          <a:prstGeom prst="rect">
            <a:avLst/>
          </a:prstGeom>
          <a:ln/>
        </p:spPr>
      </p:pic>
      <p:pic>
        <p:nvPicPr>
          <p:cNvPr id="6" name="image18.jpg">
            <a:extLst>
              <a:ext uri="{FF2B5EF4-FFF2-40B4-BE49-F238E27FC236}">
                <a16:creationId xmlns:a16="http://schemas.microsoft.com/office/drawing/2014/main" id="{64259650-4A1A-1EA1-DACC-A60BB045D0A2}"/>
              </a:ext>
            </a:extLst>
          </p:cNvPr>
          <p:cNvPicPr/>
          <p:nvPr/>
        </p:nvPicPr>
        <p:blipFill>
          <a:blip r:embed="rId4"/>
          <a:srcRect/>
          <a:stretch>
            <a:fillRect/>
          </a:stretch>
        </p:blipFill>
        <p:spPr>
          <a:xfrm>
            <a:off x="3692915" y="4391248"/>
            <a:ext cx="4913391" cy="2038016"/>
          </a:xfrm>
          <a:prstGeom prst="rect">
            <a:avLst/>
          </a:prstGeom>
          <a:ln/>
        </p:spPr>
      </p:pic>
    </p:spTree>
    <p:extLst>
      <p:ext uri="{BB962C8B-B14F-4D97-AF65-F5344CB8AC3E}">
        <p14:creationId xmlns:p14="http://schemas.microsoft.com/office/powerpoint/2010/main" val="1707945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9852-966F-CDE9-68BA-7C86DD7FF25B}"/>
              </a:ext>
            </a:extLst>
          </p:cNvPr>
          <p:cNvSpPr>
            <a:spLocks noGrp="1"/>
          </p:cNvSpPr>
          <p:nvPr>
            <p:ph type="title"/>
          </p:nvPr>
        </p:nvSpPr>
        <p:spPr>
          <a:xfrm>
            <a:off x="913795" y="609599"/>
            <a:ext cx="10353762" cy="4734983"/>
          </a:xfrm>
        </p:spPr>
        <p:txBody>
          <a:bodyPr/>
          <a:lstStyle/>
          <a:p>
            <a:r>
              <a:rPr lang="en-IN" dirty="0"/>
              <a:t>THANK YOU…</a:t>
            </a:r>
            <a:endParaRPr lang="en-US" dirty="0"/>
          </a:p>
        </p:txBody>
      </p:sp>
    </p:spTree>
    <p:extLst>
      <p:ext uri="{BB962C8B-B14F-4D97-AF65-F5344CB8AC3E}">
        <p14:creationId xmlns:p14="http://schemas.microsoft.com/office/powerpoint/2010/main" val="160741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9912" y="10"/>
            <a:ext cx="3438329"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20655" y="1445859"/>
            <a:ext cx="6442177" cy="4695476"/>
          </a:xfrm>
        </p:spPr>
        <p:txBody>
          <a:bodyPr anchor="t">
            <a:normAutofit/>
          </a:bodyPr>
          <a:lstStyle/>
          <a:p>
            <a:pPr marL="36900" lvl="0" indent="0">
              <a:buNone/>
            </a:pPr>
            <a:endParaRPr lang="en-IN" sz="2400" dirty="0"/>
          </a:p>
          <a:p>
            <a:pPr marL="36900" lvl="0" indent="0">
              <a:buNone/>
            </a:pPr>
            <a:endParaRPr lang="en-IN" sz="2400" dirty="0"/>
          </a:p>
          <a:p>
            <a:pPr marL="36900" lvl="0" indent="0">
              <a:buNone/>
            </a:pPr>
            <a:endParaRPr lang="en-IN" sz="2400" dirty="0"/>
          </a:p>
          <a:p>
            <a:pPr marL="36900" lvl="0" indent="0">
              <a:buNone/>
            </a:pPr>
            <a:endParaRPr lang="en-IN" sz="2400" dirty="0"/>
          </a:p>
          <a:p>
            <a:pPr marL="36900" lvl="0" indent="0">
              <a:buNone/>
            </a:pPr>
            <a:endParaRPr lang="en-IN" sz="2400" dirty="0"/>
          </a:p>
          <a:p>
            <a:pPr marL="36900" lvl="0" indent="0">
              <a:buNone/>
            </a:pPr>
            <a:endParaRPr lang="en-IN" sz="2400" dirty="0"/>
          </a:p>
          <a:p>
            <a:pPr marL="36900" lvl="0" indent="0">
              <a:buNone/>
            </a:pPr>
            <a:endParaRPr lang="en-US" sz="2400" dirty="0"/>
          </a:p>
        </p:txBody>
      </p:sp>
      <p:sp>
        <p:nvSpPr>
          <p:cNvPr id="16" name="TextBox 15">
            <a:extLst>
              <a:ext uri="{FF2B5EF4-FFF2-40B4-BE49-F238E27FC236}">
                <a16:creationId xmlns:a16="http://schemas.microsoft.com/office/drawing/2014/main" id="{C7A95DAE-6E2A-4EE7-9669-62B8777EAB5D}"/>
              </a:ext>
            </a:extLst>
          </p:cNvPr>
          <p:cNvSpPr txBox="1"/>
          <p:nvPr/>
        </p:nvSpPr>
        <p:spPr>
          <a:xfrm>
            <a:off x="3926576" y="425239"/>
            <a:ext cx="7512042" cy="630942"/>
          </a:xfrm>
          <a:prstGeom prst="rect">
            <a:avLst/>
          </a:prstGeom>
          <a:noFill/>
        </p:spPr>
        <p:txBody>
          <a:bodyPr wrap="square" rtlCol="0" anchor="ctr" anchorCtr="1">
            <a:spAutoFit/>
          </a:bodyPr>
          <a:lstStyle/>
          <a:p>
            <a:pPr algn="ctr"/>
            <a:r>
              <a:rPr lang="en-IN" sz="3500" dirty="0"/>
              <a:t>Abstract</a:t>
            </a:r>
          </a:p>
        </p:txBody>
      </p:sp>
      <p:sp>
        <p:nvSpPr>
          <p:cNvPr id="38" name="TextBox 37">
            <a:extLst>
              <a:ext uri="{FF2B5EF4-FFF2-40B4-BE49-F238E27FC236}">
                <a16:creationId xmlns:a16="http://schemas.microsoft.com/office/drawing/2014/main" id="{D9B2691E-E6E8-AF91-9692-FCAE2ACB2128}"/>
              </a:ext>
            </a:extLst>
          </p:cNvPr>
          <p:cNvSpPr txBox="1"/>
          <p:nvPr/>
        </p:nvSpPr>
        <p:spPr>
          <a:xfrm>
            <a:off x="4011082" y="1142312"/>
            <a:ext cx="7651749" cy="5355312"/>
          </a:xfrm>
          <a:prstGeom prst="rect">
            <a:avLst/>
          </a:prstGeom>
          <a:noFill/>
        </p:spPr>
        <p:txBody>
          <a:bodyPr wrap="square">
            <a:spAutoFit/>
          </a:bodyPr>
          <a:lstStyle/>
          <a:p>
            <a:r>
              <a:rPr lang="en-IN" b="0" i="0" dirty="0">
                <a:effectLst/>
                <a:latin typeface="Helvetica Neue" panose="02000503000000020004" pitchFamily="2"/>
              </a:rPr>
              <a:t>The Airplane Booking System project, implemented in Python, </a:t>
            </a:r>
            <a:r>
              <a:rPr lang="en-IN" b="0" i="0" dirty="0" err="1">
                <a:effectLst/>
                <a:latin typeface="Helvetica Neue" panose="02000503000000020004" pitchFamily="2"/>
              </a:rPr>
              <a:t>revolutionizes</a:t>
            </a:r>
            <a:r>
              <a:rPr lang="en-IN" b="0" i="0" dirty="0">
                <a:effectLst/>
                <a:latin typeface="Helvetica Neue" panose="02000503000000020004" pitchFamily="2"/>
              </a:rPr>
              <a:t> the flight reservation process by providing an intuitive and efficient platform. This system empowers passengers to easily search for flights, select seats, and securely book their journeys. Leveraging Python's capabilities, the project integrates seamless payment processing and generates electronic tickets for confirmation.</a:t>
            </a:r>
            <a:endParaRPr lang="en-IN" dirty="0">
              <a:effectLst/>
              <a:latin typeface="Helvetica Neue" panose="02000503000000020004" pitchFamily="2"/>
            </a:endParaRPr>
          </a:p>
          <a:p>
            <a:br>
              <a:rPr lang="en-IN" dirty="0">
                <a:effectLst/>
                <a:latin typeface="Helvetica Neue" panose="02000503000000020004" pitchFamily="2"/>
              </a:rPr>
            </a:br>
            <a:endParaRPr lang="en-IN" dirty="0">
              <a:effectLst/>
              <a:latin typeface="Helvetica Neue" panose="02000503000000020004" pitchFamily="2"/>
            </a:endParaRPr>
          </a:p>
          <a:p>
            <a:r>
              <a:rPr lang="en-IN" b="0" i="0" dirty="0">
                <a:effectLst/>
                <a:latin typeface="Helvetica Neue" panose="02000503000000020004" pitchFamily="2"/>
              </a:rPr>
              <a:t>For airline administrators, the system offers a robust dashboard to manage flight schedules, seat availability, and bookings. The system's data management ensures the security and integrity of passenger information through encryption and authentication protocols.</a:t>
            </a:r>
            <a:endParaRPr lang="en-IN" dirty="0">
              <a:effectLst/>
              <a:latin typeface="Helvetica Neue" panose="02000503000000020004" pitchFamily="2"/>
            </a:endParaRPr>
          </a:p>
          <a:p>
            <a:br>
              <a:rPr lang="en-IN" dirty="0">
                <a:effectLst/>
                <a:latin typeface="Helvetica Neue" panose="02000503000000020004" pitchFamily="2"/>
              </a:rPr>
            </a:br>
            <a:endParaRPr lang="en-IN" dirty="0">
              <a:effectLst/>
              <a:latin typeface="Helvetica Neue" panose="02000503000000020004" pitchFamily="2"/>
            </a:endParaRPr>
          </a:p>
          <a:p>
            <a:r>
              <a:rPr lang="en-IN" b="0" i="0" dirty="0">
                <a:effectLst/>
                <a:latin typeface="Helvetica Neue" panose="02000503000000020004" pitchFamily="2"/>
              </a:rPr>
              <a:t>Automated email notifications keep passengers informed about booking details, enhancing communication and customer satisfaction. Through its user-friendly interfaces and comprehensive features, the Airplane Booking System project enriches the travel experience while providing airlines with an effective tool for streamlined management.</a:t>
            </a:r>
            <a:endParaRPr lang="en-IN" dirty="0">
              <a:effectLst/>
              <a:latin typeface="Helvetica Neue" panose="02000503000000020004" pitchFamily="2"/>
            </a:endParaRP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2">
            <a:extLst>
              <a:ext uri="{FF2B5EF4-FFF2-40B4-BE49-F238E27FC236}">
                <a16:creationId xmlns:a16="http://schemas.microsoft.com/office/drawing/2014/main" id="{2AB828DB-D811-6E65-3A1D-D23E75D2C6B8}"/>
              </a:ext>
            </a:extLst>
          </p:cNvPr>
          <p:cNvSpPr txBox="1">
            <a:spLocks noGrp="1"/>
          </p:cNvSpPr>
          <p:nvPr>
            <p:ph type="title"/>
          </p:nvPr>
        </p:nvSpPr>
        <p:spPr>
          <a:xfrm>
            <a:off x="913795" y="381000"/>
            <a:ext cx="10353762" cy="1132417"/>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Introduction</a:t>
            </a:r>
          </a:p>
        </p:txBody>
      </p:sp>
      <p:sp>
        <p:nvSpPr>
          <p:cNvPr id="3" name="Content Placeholder 2">
            <a:extLst>
              <a:ext uri="{FF2B5EF4-FFF2-40B4-BE49-F238E27FC236}">
                <a16:creationId xmlns:a16="http://schemas.microsoft.com/office/drawing/2014/main" id="{B08D09E5-2FF2-F991-41E4-EA821BB4674C}"/>
              </a:ext>
            </a:extLst>
          </p:cNvPr>
          <p:cNvSpPr>
            <a:spLocks noGrp="1"/>
          </p:cNvSpPr>
          <p:nvPr>
            <p:ph idx="1"/>
          </p:nvPr>
        </p:nvSpPr>
        <p:spPr>
          <a:xfrm>
            <a:off x="913795" y="1513418"/>
            <a:ext cx="10353762" cy="4277782"/>
          </a:xfrm>
        </p:spPr>
        <p:txBody>
          <a:bodyPr/>
          <a:lstStyle/>
          <a:p>
            <a:r>
              <a:rPr lang="en-IN" b="1" i="0" u="none" strike="noStrike" dirty="0">
                <a:solidFill>
                  <a:schemeClr val="tx1"/>
                </a:solidFill>
                <a:effectLst/>
                <a:latin typeface="Calibri" panose="020F0502020204030204" pitchFamily="34" charset="0"/>
              </a:rPr>
              <a:t>This project has a database named 'JetAirways' containing tables 'flight' and 'passengers'. It was designed keeping in mind an airline connectivity. It is supposed to help the airports to generate bills and make changes accordingly. It is a very simple program and anyone without any kind of knowledge regarding programming can conveniently use it. The program allows user to add details, change details and to view the flight tickets. They can also cancel their tickets according to their convenience and all those changes can be easily incorporated in the database through this program.</a:t>
            </a:r>
            <a:endParaRPr lang="en-US" dirty="0">
              <a:solidFill>
                <a:schemeClr val="tx1"/>
              </a:solidFill>
            </a:endParaRPr>
          </a:p>
        </p:txBody>
      </p:sp>
      <mc:AlternateContent xmlns:mc="http://schemas.openxmlformats.org/markup-compatibility/2006">
        <mc:Choice xmlns:am3d="http://schemas.microsoft.com/office/drawing/2017/model3d" Requires="am3d">
          <p:graphicFrame>
            <p:nvGraphicFramePr>
              <p:cNvPr id="4" name="3D Model 4" descr="Aeroplane">
                <a:extLst>
                  <a:ext uri="{FF2B5EF4-FFF2-40B4-BE49-F238E27FC236}">
                    <a16:creationId xmlns:a16="http://schemas.microsoft.com/office/drawing/2014/main" id="{409524EB-67AB-0AD3-BDF3-2A12CBB19507}"/>
                  </a:ext>
                </a:extLst>
              </p:cNvPr>
              <p:cNvGraphicFramePr>
                <a:graphicFrameLocks noChangeAspect="1"/>
              </p:cNvGraphicFramePr>
              <p:nvPr>
                <p:extLst>
                  <p:ext uri="{D42A27DB-BD31-4B8C-83A1-F6EECF244321}">
                    <p14:modId xmlns:p14="http://schemas.microsoft.com/office/powerpoint/2010/main" val="3197100892"/>
                  </p:ext>
                </p:extLst>
              </p:nvPr>
            </p:nvGraphicFramePr>
            <p:xfrm>
              <a:off x="6306207" y="3966590"/>
              <a:ext cx="5704572" cy="2704559"/>
            </p:xfrm>
            <a:graphic>
              <a:graphicData uri="http://schemas.microsoft.com/office/drawing/2017/model3d">
                <am3d:model3d r:embed="rId2">
                  <am3d:spPr>
                    <a:xfrm>
                      <a:off x="0" y="0"/>
                      <a:ext cx="5704572" cy="270455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3"/>
                  </am3d:raster>
                  <am3d:objViewport viewportSz="97045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4" descr="Aeroplane">
                <a:extLst>
                  <a:ext uri="{FF2B5EF4-FFF2-40B4-BE49-F238E27FC236}">
                    <a16:creationId xmlns:a16="http://schemas.microsoft.com/office/drawing/2014/main" id="{409524EB-67AB-0AD3-BDF3-2A12CBB19507}"/>
                  </a:ext>
                </a:extLst>
              </p:cNvPr>
              <p:cNvPicPr>
                <a:picLocks noGrp="1" noRot="1" noChangeAspect="1" noMove="1" noResize="1" noEditPoints="1" noAdjustHandles="1" noChangeArrowheads="1" noChangeShapeType="1" noCrop="1"/>
              </p:cNvPicPr>
              <p:nvPr/>
            </p:nvPicPr>
            <p:blipFill>
              <a:blip r:embed="rId3"/>
              <a:stretch>
                <a:fillRect/>
              </a:stretch>
            </p:blipFill>
            <p:spPr>
              <a:xfrm>
                <a:off x="6306207" y="3966590"/>
                <a:ext cx="5704572" cy="2704559"/>
              </a:xfrm>
              <a:prstGeom prst="rect">
                <a:avLst/>
              </a:prstGeom>
            </p:spPr>
          </p:pic>
        </mc:Fallback>
      </mc:AlternateContent>
    </p:spTree>
    <p:extLst>
      <p:ext uri="{BB962C8B-B14F-4D97-AF65-F5344CB8AC3E}">
        <p14:creationId xmlns:p14="http://schemas.microsoft.com/office/powerpoint/2010/main" val="162192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0103-12C9-E111-57C9-F2285B3AB953}"/>
              </a:ext>
            </a:extLst>
          </p:cNvPr>
          <p:cNvSpPr>
            <a:spLocks noGrp="1"/>
          </p:cNvSpPr>
          <p:nvPr>
            <p:ph type="title"/>
          </p:nvPr>
        </p:nvSpPr>
        <p:spPr>
          <a:xfrm>
            <a:off x="1768119" y="285005"/>
            <a:ext cx="10353762" cy="1005417"/>
          </a:xfrm>
        </p:spPr>
        <p:txBody>
          <a:bodyPr/>
          <a:lstStyle/>
          <a:p>
            <a:r>
              <a:rPr lang="en-IN" dirty="0"/>
              <a:t>Tools Used</a:t>
            </a:r>
            <a:endParaRPr lang="en-US" dirty="0"/>
          </a:p>
        </p:txBody>
      </p:sp>
      <p:sp>
        <p:nvSpPr>
          <p:cNvPr id="3" name="Content Placeholder 2">
            <a:extLst>
              <a:ext uri="{FF2B5EF4-FFF2-40B4-BE49-F238E27FC236}">
                <a16:creationId xmlns:a16="http://schemas.microsoft.com/office/drawing/2014/main" id="{6E5092E1-7D80-328A-9A87-18CC90CB9329}"/>
              </a:ext>
            </a:extLst>
          </p:cNvPr>
          <p:cNvSpPr>
            <a:spLocks noGrp="1"/>
          </p:cNvSpPr>
          <p:nvPr>
            <p:ph sz="half" idx="1"/>
          </p:nvPr>
        </p:nvSpPr>
        <p:spPr>
          <a:xfrm>
            <a:off x="619237" y="1290422"/>
            <a:ext cx="4856841" cy="5101909"/>
          </a:xfrm>
        </p:spPr>
        <p:txBody>
          <a:bodyPr>
            <a:normAutofit fontScale="55000" lnSpcReduction="20000"/>
          </a:bodyPr>
          <a:lstStyle/>
          <a:p>
            <a:pPr>
              <a:buFont typeface="Wingdings" pitchFamily="2" charset="2"/>
              <a:buChar char="ü"/>
            </a:pPr>
            <a:r>
              <a:rPr lang="en-IN" sz="3600" b="1" u="sng" dirty="0"/>
              <a:t>Python</a:t>
            </a:r>
          </a:p>
          <a:p>
            <a:pPr marL="36900" indent="0">
              <a:buNone/>
            </a:pPr>
            <a:r>
              <a:rPr lang="en-IN" sz="2900" b="1" i="0" strike="noStrike" dirty="0">
                <a:effectLst/>
                <a:latin typeface="Arial" panose="020B0604020202020204" pitchFamily="34" charset="0"/>
              </a:rPr>
              <a:t>Python</a:t>
            </a:r>
            <a:r>
              <a:rPr lang="en-IN" sz="2900" b="0" i="0" strike="noStrike" dirty="0">
                <a:effectLst/>
                <a:latin typeface="Arial" panose="020B0604020202020204" pitchFamily="34" charset="0"/>
              </a:rPr>
              <a:t> is a high-level, general purpose programming language. Its design philosophy empathises code readability with the use of significant indentation.</a:t>
            </a:r>
          </a:p>
          <a:p>
            <a:pPr marL="36900" indent="0">
              <a:buNone/>
            </a:pPr>
            <a:r>
              <a:rPr lang="en-IN" sz="2900" b="0" i="0" strike="noStrike" dirty="0">
                <a:effectLst/>
                <a:latin typeface="Arial" panose="020B0604020202020204" pitchFamily="34" charset="0"/>
              </a:rPr>
              <a:t>Python is dynamically typed and garbage-collected. It supports multiple programming paradigms, including structured(particularly procedural), object-oriented and functional programming. It is often described as a "batteries included" language due to its comprehensive standard library.</a:t>
            </a:r>
          </a:p>
          <a:p>
            <a:pPr marL="36900" indent="0">
              <a:buNone/>
            </a:pPr>
            <a:r>
              <a:rPr lang="en-IN" sz="2900" b="0" i="0" strike="noStrike" dirty="0">
                <a:effectLst/>
                <a:latin typeface="Arial" panose="020B0604020202020204" pitchFamily="34" charset="0"/>
              </a:rPr>
              <a:t>Guido van </a:t>
            </a:r>
            <a:r>
              <a:rPr lang="en-IN" sz="2900" b="0" i="0" strike="noStrike" dirty="0" err="1">
                <a:effectLst/>
                <a:latin typeface="Arial" panose="020B0604020202020204" pitchFamily="34" charset="0"/>
              </a:rPr>
              <a:t>Rossum</a:t>
            </a:r>
            <a:r>
              <a:rPr lang="en-IN" sz="2900" b="0" i="0" strike="noStrike" dirty="0">
                <a:effectLst/>
                <a:latin typeface="Arial" panose="020B0604020202020204" pitchFamily="34" charset="0"/>
              </a:rPr>
              <a:t> began working on Python in the late 1980s as a successor to the ABC Programming Language and first released it in 1991 as Python 0.9.0. Python 2.0 was released in 2000. Python 3.0, released in 2008, was a major revision not completely backward-compatible with earlier versions. Python 2.7.18, released in 2020, was the last release of Python 2.</a:t>
            </a:r>
          </a:p>
        </p:txBody>
      </p:sp>
      <p:sp>
        <p:nvSpPr>
          <p:cNvPr id="4" name="Content Placeholder 3">
            <a:extLst>
              <a:ext uri="{FF2B5EF4-FFF2-40B4-BE49-F238E27FC236}">
                <a16:creationId xmlns:a16="http://schemas.microsoft.com/office/drawing/2014/main" id="{ED12C2C7-478B-C800-8BDA-964F0D9E5C47}"/>
              </a:ext>
            </a:extLst>
          </p:cNvPr>
          <p:cNvSpPr>
            <a:spLocks noGrp="1"/>
          </p:cNvSpPr>
          <p:nvPr>
            <p:ph sz="half" idx="2"/>
          </p:nvPr>
        </p:nvSpPr>
        <p:spPr>
          <a:xfrm>
            <a:off x="6410716" y="1259416"/>
            <a:ext cx="4856841" cy="5132915"/>
          </a:xfrm>
        </p:spPr>
        <p:txBody>
          <a:bodyPr>
            <a:normAutofit fontScale="55000" lnSpcReduction="20000"/>
          </a:bodyPr>
          <a:lstStyle/>
          <a:p>
            <a:pPr>
              <a:buFont typeface="Wingdings" pitchFamily="2" charset="2"/>
              <a:buChar char="ü"/>
            </a:pPr>
            <a:r>
              <a:rPr lang="en-IN" sz="3600" b="1" u="sng" dirty="0"/>
              <a:t>MySQL</a:t>
            </a:r>
          </a:p>
          <a:p>
            <a:pPr marL="36900" indent="0">
              <a:buNone/>
            </a:pPr>
            <a:r>
              <a:rPr lang="en-IN" sz="2800" b="1" i="0" strike="noStrike" dirty="0">
                <a:effectLst/>
                <a:latin typeface="Arial" panose="020B0604020202020204" pitchFamily="34" charset="0"/>
              </a:rPr>
              <a:t>MySQL</a:t>
            </a:r>
            <a:r>
              <a:rPr lang="en-IN" sz="2800" b="0" i="0" strike="noStrike" dirty="0">
                <a:effectLst/>
                <a:latin typeface="Arial" panose="020B0604020202020204" pitchFamily="34" charset="0"/>
              </a:rPr>
              <a:t> is an  open source relational database management system (RDBMS). Its name is a combination of "My", the name of co-founder Michael </a:t>
            </a:r>
            <a:r>
              <a:rPr lang="en-IN" sz="2800" b="0" i="0" strike="noStrike" dirty="0" err="1">
                <a:effectLst/>
                <a:latin typeface="Arial" panose="020B0604020202020204" pitchFamily="34" charset="0"/>
              </a:rPr>
              <a:t>Widenious’s</a:t>
            </a:r>
            <a:r>
              <a:rPr lang="en-IN" sz="2800" b="0" i="0" strike="noStrike" dirty="0">
                <a:effectLst/>
                <a:latin typeface="Arial" panose="020B0604020202020204" pitchFamily="34" charset="0"/>
              </a:rPr>
              <a:t> daughter My,</a:t>
            </a:r>
            <a:r>
              <a:rPr lang="en-IN" sz="2800" b="0" i="0" strike="noStrike" baseline="30000" dirty="0">
                <a:effectLst/>
                <a:latin typeface="Arial" panose="020B0604020202020204" pitchFamily="34" charset="0"/>
              </a:rPr>
              <a:t> </a:t>
            </a:r>
            <a:r>
              <a:rPr lang="en-IN" sz="2800" b="0" i="0" strike="noStrike" dirty="0">
                <a:effectLst/>
                <a:latin typeface="Arial" panose="020B0604020202020204" pitchFamily="34" charset="0"/>
              </a:rPr>
              <a:t>and "SQL", the acronym for Structured Query Language. A relational database </a:t>
            </a:r>
            <a:r>
              <a:rPr lang="en-IN" sz="2800" b="0" i="0" strike="noStrike" dirty="0" err="1">
                <a:effectLst/>
                <a:latin typeface="Arial" panose="020B0604020202020204" pitchFamily="34" charset="0"/>
              </a:rPr>
              <a:t>organizes</a:t>
            </a:r>
            <a:r>
              <a:rPr lang="en-IN" sz="2800" b="0" i="0" strike="noStrike" dirty="0">
                <a:effectLst/>
                <a:latin typeface="Arial" panose="020B0604020202020204" pitchFamily="34" charset="0"/>
              </a:rPr>
              <a:t> data into one or more data tables in which data may be related to each other; these relations help structure the data. SQL is a language that programmers use to create, modify and extract data from the relational database, as well as control user access to the database. In addition to relational databases and SQL, an RDBMS like MySQL works with an operating system to implement a relational database in a computer's storage system, manages users, allows for network access and facilitates testing database integrity and creation of backups.</a:t>
            </a:r>
            <a:endParaRPr lang="en-IN" sz="3600" b="1" dirty="0"/>
          </a:p>
          <a:p>
            <a:pPr marL="36900" indent="0">
              <a:buNone/>
            </a:pPr>
            <a:endParaRPr lang="en-IN" sz="3600" b="1" u="sng" dirty="0"/>
          </a:p>
          <a:p>
            <a:pPr>
              <a:buFont typeface="Wingdings" pitchFamily="2" charset="2"/>
              <a:buChar char="ü"/>
            </a:pPr>
            <a:endParaRPr lang="en-US" b="1" u="sng" dirty="0"/>
          </a:p>
        </p:txBody>
      </p:sp>
      <p:pic>
        <p:nvPicPr>
          <p:cNvPr id="7" name="Picture 7">
            <a:extLst>
              <a:ext uri="{FF2B5EF4-FFF2-40B4-BE49-F238E27FC236}">
                <a16:creationId xmlns:a16="http://schemas.microsoft.com/office/drawing/2014/main" id="{3588FE69-EC98-4F2F-6C6D-10BA1F07A8FC}"/>
              </a:ext>
            </a:extLst>
          </p:cNvPr>
          <p:cNvPicPr>
            <a:picLocks noChangeAspect="1"/>
          </p:cNvPicPr>
          <p:nvPr/>
        </p:nvPicPr>
        <p:blipFill>
          <a:blip r:embed="rId2"/>
          <a:stretch>
            <a:fillRect/>
          </a:stretch>
        </p:blipFill>
        <p:spPr>
          <a:xfrm>
            <a:off x="4650737" y="5561600"/>
            <a:ext cx="2019871" cy="1126693"/>
          </a:xfrm>
          <a:prstGeom prst="rect">
            <a:avLst/>
          </a:prstGeom>
        </p:spPr>
      </p:pic>
      <p:pic>
        <p:nvPicPr>
          <p:cNvPr id="8" name="Picture 8">
            <a:extLst>
              <a:ext uri="{FF2B5EF4-FFF2-40B4-BE49-F238E27FC236}">
                <a16:creationId xmlns:a16="http://schemas.microsoft.com/office/drawing/2014/main" id="{04FB7A73-116E-C1CC-39C6-BDCEBB41ED3B}"/>
              </a:ext>
            </a:extLst>
          </p:cNvPr>
          <p:cNvPicPr>
            <a:picLocks noChangeAspect="1"/>
          </p:cNvPicPr>
          <p:nvPr/>
        </p:nvPicPr>
        <p:blipFill>
          <a:blip r:embed="rId3"/>
          <a:stretch>
            <a:fillRect/>
          </a:stretch>
        </p:blipFill>
        <p:spPr>
          <a:xfrm>
            <a:off x="10260067" y="4885478"/>
            <a:ext cx="1425863" cy="1426211"/>
          </a:xfrm>
          <a:prstGeom prst="rect">
            <a:avLst/>
          </a:prstGeom>
        </p:spPr>
      </p:pic>
    </p:spTree>
    <p:extLst>
      <p:ext uri="{BB962C8B-B14F-4D97-AF65-F5344CB8AC3E}">
        <p14:creationId xmlns:p14="http://schemas.microsoft.com/office/powerpoint/2010/main" val="167690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E9DE-1904-2A9F-60FF-B58818805810}"/>
              </a:ext>
            </a:extLst>
          </p:cNvPr>
          <p:cNvSpPr>
            <a:spLocks noGrp="1"/>
          </p:cNvSpPr>
          <p:nvPr>
            <p:ph type="title"/>
          </p:nvPr>
        </p:nvSpPr>
        <p:spPr>
          <a:xfrm>
            <a:off x="913795" y="275167"/>
            <a:ext cx="10353762" cy="973667"/>
          </a:xfrm>
        </p:spPr>
        <p:txBody>
          <a:bodyPr/>
          <a:lstStyle/>
          <a:p>
            <a:r>
              <a:rPr lang="en-IN" dirty="0"/>
              <a:t>Objectives and Scope</a:t>
            </a:r>
            <a:endParaRPr lang="en-US" dirty="0"/>
          </a:p>
        </p:txBody>
      </p:sp>
      <p:sp>
        <p:nvSpPr>
          <p:cNvPr id="3" name="Content Placeholder 2">
            <a:extLst>
              <a:ext uri="{FF2B5EF4-FFF2-40B4-BE49-F238E27FC236}">
                <a16:creationId xmlns:a16="http://schemas.microsoft.com/office/drawing/2014/main" id="{F4065124-A48E-96F9-BD14-7BD715D05156}"/>
              </a:ext>
            </a:extLst>
          </p:cNvPr>
          <p:cNvSpPr>
            <a:spLocks noGrp="1"/>
          </p:cNvSpPr>
          <p:nvPr>
            <p:ph idx="1"/>
          </p:nvPr>
        </p:nvSpPr>
        <p:spPr>
          <a:xfrm>
            <a:off x="913795" y="1386417"/>
            <a:ext cx="10353762" cy="5005915"/>
          </a:xfrm>
        </p:spPr>
        <p:txBody>
          <a:bodyPr>
            <a:normAutofit fontScale="70000" lnSpcReduction="20000"/>
          </a:bodyPr>
          <a:lstStyle/>
          <a:p>
            <a:r>
              <a:rPr lang="en-US" dirty="0"/>
              <a:t>The scope of a Flight Management System (FMS) implemented in Python could encompass a wide range of functionalities and components related to flight planning, navigation, and management. Here's a glimpse of the potential scope:</a:t>
            </a:r>
            <a:endParaRPr lang="en-IN" dirty="0"/>
          </a:p>
          <a:p>
            <a:pPr marL="36900" indent="0">
              <a:buNone/>
            </a:pPr>
            <a:r>
              <a:rPr lang="en-US" dirty="0"/>
              <a:t>1. **Flight Planning and Routing:**   - Route optimization considering factors like weather, air traffic, and fuel efficiency.   - Generation of flight plans and waypoints.   - Integration with aviation databases for navigation data.</a:t>
            </a:r>
            <a:endParaRPr lang="en-IN" dirty="0"/>
          </a:p>
          <a:p>
            <a:pPr marL="36900" indent="0">
              <a:buNone/>
            </a:pPr>
            <a:r>
              <a:rPr lang="en-US" dirty="0"/>
              <a:t>2. **Navigation and Guidance:**   - Real-time navigation, including flight path, headings, and altitudes.   - Integration with GPS and other navigation systems.   - Precision approach guidance for landing.</a:t>
            </a:r>
            <a:endParaRPr lang="en-IN" dirty="0"/>
          </a:p>
          <a:p>
            <a:pPr marL="36900" indent="0">
              <a:buNone/>
            </a:pPr>
            <a:r>
              <a:rPr lang="en-IN" dirty="0"/>
              <a:t>3</a:t>
            </a:r>
            <a:r>
              <a:rPr lang="en-US" dirty="0"/>
              <a:t>. **Fuel Efficiency:**   - Fuel consumption calculations and optimization.   - Altitude and speed recommendations for fuel savings.   - Monitoring and reporting of fuel usage during flight.</a:t>
            </a:r>
            <a:endParaRPr lang="en-IN" dirty="0"/>
          </a:p>
          <a:p>
            <a:pPr marL="36900" indent="0">
              <a:buNone/>
            </a:pPr>
            <a:r>
              <a:rPr lang="en-US" dirty="0"/>
              <a:t>4. **Autopilot Integration:**   - Communication and coordination with autopilot systems.   - Automation of flight control tasks, such as maintaining headings and altitudes</a:t>
            </a:r>
            <a:r>
              <a:rPr lang="en-IN" dirty="0"/>
              <a:t>.</a:t>
            </a:r>
          </a:p>
          <a:p>
            <a:pPr marL="36900" indent="0">
              <a:buNone/>
            </a:pPr>
            <a:r>
              <a:rPr lang="en-IN" dirty="0"/>
              <a:t>5.</a:t>
            </a:r>
            <a:r>
              <a:rPr lang="en-US" dirty="0"/>
              <a:t> **Performance Monitoring:**   - Monitoring and analysis of actual flight performance.   - Comparison of actual performance with planned parameters.</a:t>
            </a:r>
            <a:endParaRPr lang="en-IN" dirty="0"/>
          </a:p>
          <a:p>
            <a:pPr marL="36900" indent="0">
              <a:buNone/>
            </a:pPr>
            <a:r>
              <a:rPr lang="en-US" dirty="0"/>
              <a:t>6. **Flight Crew Support:**   - Display of critical flight information to the flight crew.   - Alerts and notifications for deviations or critical events.   - User-friendly interface for flight crews to interact with the system.</a:t>
            </a:r>
            <a:endParaRPr lang="en-IN" dirty="0"/>
          </a:p>
          <a:p>
            <a:pPr marL="36900" indent="0">
              <a:buNone/>
            </a:pPr>
            <a:r>
              <a:rPr lang="en-US" dirty="0"/>
              <a:t>7. **Terrain and Obstacle Avoidance:**   - Terrain awareness and warning system (TAWS) integration.   - Real-time obstacle detection and avoidance</a:t>
            </a:r>
            <a:r>
              <a:rPr lang="en-IN" dirty="0"/>
              <a:t>.</a:t>
            </a:r>
            <a:endParaRPr lang="en-US" dirty="0"/>
          </a:p>
        </p:txBody>
      </p:sp>
    </p:spTree>
    <p:extLst>
      <p:ext uri="{BB962C8B-B14F-4D97-AF65-F5344CB8AC3E}">
        <p14:creationId xmlns:p14="http://schemas.microsoft.com/office/powerpoint/2010/main" val="9559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0520D6-EB64-E9CB-9BEA-3B6BB1A4EF9E}"/>
              </a:ext>
            </a:extLst>
          </p:cNvPr>
          <p:cNvSpPr>
            <a:spLocks noGrp="1"/>
          </p:cNvSpPr>
          <p:nvPr>
            <p:ph idx="1"/>
          </p:nvPr>
        </p:nvSpPr>
        <p:spPr>
          <a:xfrm>
            <a:off x="913795" y="359834"/>
            <a:ext cx="10353762" cy="6275916"/>
          </a:xfrm>
        </p:spPr>
        <p:txBody>
          <a:bodyPr>
            <a:normAutofit fontScale="85000" lnSpcReduction="10000"/>
          </a:bodyPr>
          <a:lstStyle/>
          <a:p>
            <a:pPr marL="36900" indent="0">
              <a:buNone/>
            </a:pPr>
            <a:r>
              <a:rPr lang="en-US" dirty="0"/>
              <a:t>8. **Emergency and Contingency Planning:**   - Support for emergency procedures and decision-making.   - Contingency planning for unexpected events</a:t>
            </a:r>
            <a:endParaRPr lang="en-IN" dirty="0"/>
          </a:p>
          <a:p>
            <a:pPr marL="36900" indent="0">
              <a:buNone/>
            </a:pPr>
            <a:r>
              <a:rPr lang="en-US" dirty="0"/>
              <a:t>9. **Data Recording and Analysis:**   - Logging of flight data for post-flight analysis.   - Generation of reports and summaries for flight review.</a:t>
            </a:r>
            <a:endParaRPr lang="en-IN" dirty="0"/>
          </a:p>
          <a:p>
            <a:pPr marL="36900" indent="0">
              <a:buNone/>
            </a:pPr>
            <a:r>
              <a:rPr lang="en-US" dirty="0"/>
              <a:t>10. **Integration with External Systems:**    - Integration with aircraft avionics and communication systems.    - Interaction with external databases for weather information and airport details.</a:t>
            </a:r>
            <a:endParaRPr lang="en-IN" dirty="0"/>
          </a:p>
          <a:p>
            <a:pPr marL="36900" indent="0">
              <a:buNone/>
            </a:pPr>
            <a:r>
              <a:rPr lang="en-US" dirty="0"/>
              <a:t>11. **User Management and Authentication:**    - User accounts for flight crew and administrators.    - Authentication and access control for different user roles.</a:t>
            </a:r>
            <a:endParaRPr lang="en-IN" dirty="0"/>
          </a:p>
          <a:p>
            <a:pPr marL="36900" indent="0">
              <a:buNone/>
            </a:pPr>
            <a:r>
              <a:rPr lang="en-US" dirty="0"/>
              <a:t>12. **Error Handling and Diagnostics:**    - Robust error handling and reporting mechanisms.    - Diagnostics and troubleshooting features for technical issues.</a:t>
            </a:r>
            <a:endParaRPr lang="en-IN" dirty="0"/>
          </a:p>
          <a:p>
            <a:pPr marL="36900" indent="0">
              <a:buNone/>
            </a:pPr>
            <a:r>
              <a:rPr lang="en-US" dirty="0"/>
              <a:t>13. **Security and Data Privacy:**    - Implementation of data encryption and security measures.    - Compliance with aviation industry standards for data privacy.</a:t>
            </a:r>
            <a:endParaRPr lang="en-IN" dirty="0"/>
          </a:p>
          <a:p>
            <a:pPr marL="36900" indent="0">
              <a:buNone/>
            </a:pPr>
            <a:r>
              <a:rPr lang="en-US" dirty="0"/>
              <a:t>14. **User Interface (UI) Design:**    - Development of a user-friendly and intuitive UI for flight crew interaction.    - Visualization of flight data and navigation information.</a:t>
            </a:r>
            <a:endParaRPr lang="en-IN" dirty="0"/>
          </a:p>
          <a:p>
            <a:pPr marL="36900" indent="0">
              <a:buNone/>
            </a:pPr>
            <a:r>
              <a:rPr lang="en-IN" dirty="0"/>
              <a:t>Th</a:t>
            </a:r>
            <a:r>
              <a:rPr lang="en-US" dirty="0"/>
              <a:t>e scope of a Flight Management System in Python can be tailored based on specific requirements, regulations, and the intended use within the aviation industry. It's important to collaborate with aviation experts and adhere to industry standards throughout the development process.</a:t>
            </a:r>
          </a:p>
        </p:txBody>
      </p:sp>
    </p:spTree>
    <p:extLst>
      <p:ext uri="{BB962C8B-B14F-4D97-AF65-F5344CB8AC3E}">
        <p14:creationId xmlns:p14="http://schemas.microsoft.com/office/powerpoint/2010/main" val="107794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0ACB-788B-28F4-FE5D-4D4E9E0C0C79}"/>
              </a:ext>
            </a:extLst>
          </p:cNvPr>
          <p:cNvSpPr>
            <a:spLocks noGrp="1"/>
          </p:cNvSpPr>
          <p:nvPr>
            <p:ph type="title"/>
          </p:nvPr>
        </p:nvSpPr>
        <p:spPr/>
        <p:txBody>
          <a:bodyPr>
            <a:noAutofit/>
          </a:bodyPr>
          <a:lstStyle/>
          <a:p>
            <a:r>
              <a:rPr lang="en-GB" sz="4400" b="1" u="sng" dirty="0">
                <a:effectLst/>
                <a:latin typeface="Calibri" panose="020F0502020204030204" pitchFamily="34" charset="0"/>
                <a:ea typeface="Calibri" panose="020F0502020204030204" pitchFamily="34" charset="0"/>
              </a:rPr>
              <a:t>PYTHON CODE FOR CREATING TABLES AND INSERTING DATA:</a:t>
            </a:r>
            <a:endParaRPr lang="en-IN" sz="4400" dirty="0"/>
          </a:p>
        </p:txBody>
      </p:sp>
      <p:pic>
        <p:nvPicPr>
          <p:cNvPr id="5" name="Content Placeholder 4">
            <a:extLst>
              <a:ext uri="{FF2B5EF4-FFF2-40B4-BE49-F238E27FC236}">
                <a16:creationId xmlns:a16="http://schemas.microsoft.com/office/drawing/2014/main" id="{AA0E0DB9-808D-6695-23A3-A102342C814B}"/>
              </a:ext>
            </a:extLst>
          </p:cNvPr>
          <p:cNvPicPr>
            <a:picLocks noGrp="1" noChangeAspect="1"/>
          </p:cNvPicPr>
          <p:nvPr>
            <p:ph idx="1"/>
          </p:nvPr>
        </p:nvPicPr>
        <p:blipFill>
          <a:blip r:embed="rId2"/>
          <a:stretch>
            <a:fillRect/>
          </a:stretch>
        </p:blipFill>
        <p:spPr>
          <a:xfrm>
            <a:off x="1531088" y="2076450"/>
            <a:ext cx="8920717" cy="4171950"/>
          </a:xfrm>
        </p:spPr>
      </p:pic>
    </p:spTree>
    <p:extLst>
      <p:ext uri="{BB962C8B-B14F-4D97-AF65-F5344CB8AC3E}">
        <p14:creationId xmlns:p14="http://schemas.microsoft.com/office/powerpoint/2010/main" val="394974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D477F-8DD7-6E87-4469-B3D2042D6463}"/>
              </a:ext>
            </a:extLst>
          </p:cNvPr>
          <p:cNvPicPr>
            <a:picLocks noChangeAspect="1"/>
          </p:cNvPicPr>
          <p:nvPr/>
        </p:nvPicPr>
        <p:blipFill>
          <a:blip r:embed="rId2"/>
          <a:stretch>
            <a:fillRect/>
          </a:stretch>
        </p:blipFill>
        <p:spPr>
          <a:xfrm>
            <a:off x="978726" y="1188526"/>
            <a:ext cx="10234547" cy="4480948"/>
          </a:xfrm>
          <a:prstGeom prst="rect">
            <a:avLst/>
          </a:prstGeom>
        </p:spPr>
      </p:pic>
    </p:spTree>
    <p:extLst>
      <p:ext uri="{BB962C8B-B14F-4D97-AF65-F5344CB8AC3E}">
        <p14:creationId xmlns:p14="http://schemas.microsoft.com/office/powerpoint/2010/main" val="72282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A4BB-A15B-883C-AD25-004D0BB53193}"/>
              </a:ext>
            </a:extLst>
          </p:cNvPr>
          <p:cNvSpPr>
            <a:spLocks noGrp="1"/>
          </p:cNvSpPr>
          <p:nvPr>
            <p:ph type="title"/>
          </p:nvPr>
        </p:nvSpPr>
        <p:spPr>
          <a:xfrm>
            <a:off x="919119" y="446568"/>
            <a:ext cx="10353762" cy="1257300"/>
          </a:xfrm>
        </p:spPr>
        <p:txBody>
          <a:bodyPr>
            <a:noAutofit/>
          </a:bodyPr>
          <a:lstStyle/>
          <a:p>
            <a:r>
              <a:rPr lang="en-GB" sz="4400" b="1" u="sng" dirty="0">
                <a:effectLst/>
                <a:latin typeface="Calibri" panose="020F0502020204030204" pitchFamily="34" charset="0"/>
                <a:ea typeface="Calibri" panose="020F0502020204030204" pitchFamily="34" charset="0"/>
              </a:rPr>
              <a:t>PYTHON CODE FOR PERFORMING VARIOUS FUNCTIONS:</a:t>
            </a:r>
            <a:endParaRPr lang="en-IN" sz="4400" dirty="0"/>
          </a:p>
        </p:txBody>
      </p:sp>
      <p:pic>
        <p:nvPicPr>
          <p:cNvPr id="5" name="Content Placeholder 4">
            <a:extLst>
              <a:ext uri="{FF2B5EF4-FFF2-40B4-BE49-F238E27FC236}">
                <a16:creationId xmlns:a16="http://schemas.microsoft.com/office/drawing/2014/main" id="{0913139D-C197-4C4C-FA95-97E2022EA5F2}"/>
              </a:ext>
            </a:extLst>
          </p:cNvPr>
          <p:cNvPicPr>
            <a:picLocks noGrp="1" noChangeAspect="1"/>
          </p:cNvPicPr>
          <p:nvPr>
            <p:ph idx="1"/>
          </p:nvPr>
        </p:nvPicPr>
        <p:blipFill>
          <a:blip r:embed="rId2"/>
          <a:stretch>
            <a:fillRect/>
          </a:stretch>
        </p:blipFill>
        <p:spPr>
          <a:xfrm>
            <a:off x="1318437" y="1871331"/>
            <a:ext cx="10071299" cy="4540102"/>
          </a:xfrm>
        </p:spPr>
      </p:pic>
    </p:spTree>
    <p:extLst>
      <p:ext uri="{BB962C8B-B14F-4D97-AF65-F5344CB8AC3E}">
        <p14:creationId xmlns:p14="http://schemas.microsoft.com/office/powerpoint/2010/main" val="369101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05134c9-ab06-4475-acdf-13598f0956f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EE62103F18F4439741AD8CCC049092" ma:contentTypeVersion="4" ma:contentTypeDescription="Create a new document." ma:contentTypeScope="" ma:versionID="58deeeba015d584e8c0587879e1385b8">
  <xsd:schema xmlns:xsd="http://www.w3.org/2001/XMLSchema" xmlns:xs="http://www.w3.org/2001/XMLSchema" xmlns:p="http://schemas.microsoft.com/office/2006/metadata/properties" xmlns:ns3="705134c9-ab06-4475-acdf-13598f0956f6" targetNamespace="http://schemas.microsoft.com/office/2006/metadata/properties" ma:root="true" ma:fieldsID="3b87c3fe08a687e62eeb02330f80c88a" ns3:_="">
    <xsd:import namespace="705134c9-ab06-4475-acdf-13598f0956f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5134c9-ab06-4475-acdf-13598f09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infopath/2007/PartnerControls"/>
    <ds:schemaRef ds:uri="http://www.w3.org/XML/1998/namespace"/>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705134c9-ab06-4475-acdf-13598f0956f6"/>
    <ds:schemaRef ds:uri="http://schemas.microsoft.com/office/2006/metadata/properties"/>
  </ds:schemaRefs>
</ds:datastoreItem>
</file>

<file path=customXml/itemProps2.xml><?xml version="1.0" encoding="utf-8"?>
<ds:datastoreItem xmlns:ds="http://schemas.openxmlformats.org/officeDocument/2006/customXml" ds:itemID="{A884C13F-3E5B-40B4-AEA5-94C6607193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5134c9-ab06-4475-acdf-13598f0956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TotalTime>
  <Words>1109</Words>
  <Application>Microsoft Office PowerPoint</Application>
  <PresentationFormat>Widescreen</PresentationFormat>
  <Paragraphs>51</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Goudy Old Style</vt:lpstr>
      <vt:lpstr>Helvetica Neue</vt:lpstr>
      <vt:lpstr>Wingdings</vt:lpstr>
      <vt:lpstr>Wingdings 2</vt:lpstr>
      <vt:lpstr>SlateVTI</vt:lpstr>
      <vt:lpstr>Flight Booking System</vt:lpstr>
      <vt:lpstr> </vt:lpstr>
      <vt:lpstr>Introduction</vt:lpstr>
      <vt:lpstr>Tools Used</vt:lpstr>
      <vt:lpstr>Objectives and Scope</vt:lpstr>
      <vt:lpstr>PowerPoint Presentation</vt:lpstr>
      <vt:lpstr>PYTHON CODE FOR CREATING TABLES AND INSERTING DATA:</vt:lpstr>
      <vt:lpstr>PowerPoint Presentation</vt:lpstr>
      <vt:lpstr>PYTHON CODE FOR PERFORMING VARIOUS FUNCTIONS:</vt:lpstr>
      <vt:lpstr>PowerPoint Presentation</vt:lpstr>
      <vt:lpstr>PowerPoint Presentation</vt:lpstr>
      <vt:lpstr>PowerPoint Presentation</vt:lpstr>
      <vt:lpstr>OUTPUTS:</vt:lpstr>
      <vt:lpstr>Changing the timings of the flight: </vt:lpstr>
      <vt:lpstr>PowerPoint Presentation</vt:lpstr>
      <vt:lpstr>Adding a new passenger if the flight has vacant seats: </vt:lpstr>
      <vt:lpstr>Changing the phone number of a passenger: </vt:lpstr>
      <vt:lpstr>Cancelling a passenger’s ticket: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Booking System</dc:title>
  <dc:creator>RISA PANDEY (RA2211003010848)</dc:creator>
  <cp:lastModifiedBy>SHRESHTHA SRIVASTAVA (RA2211003010872)</cp:lastModifiedBy>
  <cp:revision>5</cp:revision>
  <dcterms:created xsi:type="dcterms:W3CDTF">2023-08-10T15:45:18Z</dcterms:created>
  <dcterms:modified xsi:type="dcterms:W3CDTF">2023-10-16T17:35:02Z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0x0101005DEE62103F18F4439741AD8CCC049092</vt:lpwstr>
  </property>
</Properties>
</file>